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Comfortaa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Comfortaa-bold.fntdata"/><Relationship Id="rId27" Type="http://schemas.openxmlformats.org/officeDocument/2006/relationships/font" Target="fonts/Comfortaa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aa1766ea6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aa1766ea6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a1766ea6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a1766ea6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aa1766ea6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aa1766ea6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aa627d9df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aa627d9df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aa627d9df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aa627d9df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1b2b59fb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b1b2b59fb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b1b2b59fb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b1b2b59fb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a627d9dfe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aa627d9dfe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aa627d9dfe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aa627d9dfe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aa627d9df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aa627d9df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aa627d9df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aa627d9df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aa627d9dfe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aa627d9dfe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a627d9dfe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aa627d9dfe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b19f3d95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b19f3d95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19f3d952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b19f3d952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c2d2fff33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c2d2fff33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c2d2fff33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c2d2fff33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c2d2fff33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c2d2fff33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c2d2fff33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c2d2fff33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aa1766ea6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aa1766ea6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6102074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c6102074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Relationship Id="rId4" Type="http://schemas.openxmlformats.org/officeDocument/2006/relationships/image" Target="../media/image13.jpg"/><Relationship Id="rId5" Type="http://schemas.openxmlformats.org/officeDocument/2006/relationships/image" Target="../media/image27.gif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4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hyperlink" Target="http://drive.google.com/file/d/15dgzktkLliupIDqIhdt6ycYZOkasoH9M/view" TargetMode="External"/><Relationship Id="rId5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Relationship Id="rId4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Relationship Id="rId4" Type="http://schemas.openxmlformats.org/officeDocument/2006/relationships/image" Target="../media/image9.jpg"/><Relationship Id="rId5" Type="http://schemas.openxmlformats.org/officeDocument/2006/relationships/image" Target="../media/image18.jpg"/><Relationship Id="rId6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Relationship Id="rId4" Type="http://schemas.openxmlformats.org/officeDocument/2006/relationships/image" Target="../media/image18.jpg"/><Relationship Id="rId5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Relationship Id="rId4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Relationship Id="rId4" Type="http://schemas.openxmlformats.org/officeDocument/2006/relationships/image" Target="../media/image24.png"/><Relationship Id="rId5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jpg"/><Relationship Id="rId4" Type="http://schemas.openxmlformats.org/officeDocument/2006/relationships/image" Target="../media/image19.png"/><Relationship Id="rId5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jpg"/><Relationship Id="rId4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Relationship Id="rId4" Type="http://schemas.openxmlformats.org/officeDocument/2006/relationships/hyperlink" Target="https://www.guggenheim.org/artwork/artist/constantin-brancusi" TargetMode="External"/><Relationship Id="rId5" Type="http://schemas.openxmlformats.org/officeDocument/2006/relationships/hyperlink" Target="https://www.icr.ro/pagini/constantin-brancusi-4004" TargetMode="External"/><Relationship Id="rId6" Type="http://schemas.openxmlformats.org/officeDocument/2006/relationships/hyperlink" Target="https://www.youtube.com/watch?v=WiHq8qLKPl4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Înfrumusețează acest slide"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20061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845200" y="3707775"/>
            <a:ext cx="3219000" cy="6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Prof.pentru educație timpurie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Moldovan Daniela</a:t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reeaza fundalul din acest slide, fara scris si fara poze, folosind aceleași culori"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idx="4294967295" type="title"/>
          </p:nvPr>
        </p:nvSpPr>
        <p:spPr>
          <a:xfrm>
            <a:off x="798300" y="211075"/>
            <a:ext cx="3773700" cy="16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Constantin Brâncuși a fost un sculptor român cunoscut în toată lumea</a:t>
            </a:r>
            <a:endParaRPr/>
          </a:p>
        </p:txBody>
      </p:sp>
      <p:pic>
        <p:nvPicPr>
          <p:cNvPr descr="o imagine cu porttretul lui brancusi"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4200" y="1661425"/>
            <a:ext cx="3461900" cy="3461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idx="4294967295" type="title"/>
          </p:nvPr>
        </p:nvSpPr>
        <p:spPr>
          <a:xfrm>
            <a:off x="4721425" y="3252000"/>
            <a:ext cx="4245000" cy="16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A fost un copil curios, priceput la meșteșuguri și la lucrul cu lemnul.</a:t>
            </a:r>
            <a:endParaRPr/>
          </a:p>
        </p:txBody>
      </p:sp>
      <p:pic>
        <p:nvPicPr>
          <p:cNvPr descr="Woodworking GIF (oferit de Tenor)"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010146"/>
            <a:ext cx="3773700" cy="2106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radu ceea ce scrie pe slide in limba engleza&#10;&#10;"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" y="40111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Înfrumusețează acest slide"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968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ă harta putin mai mare"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r of blue footprints on a white background .. (oferit de Tenor)" id="80" name="Google Shape;8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353995">
            <a:off x="6857945" y="3385044"/>
            <a:ext cx="481840" cy="481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r of blue footprints on a white background .. (oferit de Tenor)"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353995">
            <a:off x="6402170" y="3103019"/>
            <a:ext cx="481840" cy="481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r of blue footprints on a white background .. (oferit de Tenor)"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756424">
            <a:off x="5946395" y="2925270"/>
            <a:ext cx="481840" cy="481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r of blue footprints on a white background .. (oferit de Tenor)"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561945">
            <a:off x="5368945" y="2669819"/>
            <a:ext cx="481840" cy="4818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ir of blue footprints on a white background .. (oferit de Tenor)"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248088">
            <a:off x="4777270" y="2925281"/>
            <a:ext cx="481841" cy="481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7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7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4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4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1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Înfrumusețează acest slide"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(Imagine: comparație obiect real – sculptură stilizată"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" y="17986"/>
            <a:ext cx="9143544" cy="5107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936"/>
            <a:ext cx="9143544" cy="5107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/>
        </p:nvSpPr>
        <p:spPr>
          <a:xfrm>
            <a:off x="781950" y="173775"/>
            <a:ext cx="74373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Urmărește cu atenție clipul de mai jos. 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13" name="Google Shape;113;p22" title="video.webm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925744"/>
            <a:ext cx="9144001" cy="4056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19" name="Google Shape;11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 txBox="1"/>
          <p:nvPr/>
        </p:nvSpPr>
        <p:spPr>
          <a:xfrm>
            <a:off x="156400" y="0"/>
            <a:ext cx="8987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Când ne gândim la forme noi, ne facem propriile idei despre acestea.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 </a:t>
            </a:r>
            <a:r>
              <a:rPr lang="ro" sz="1800">
                <a:solidFill>
                  <a:schemeClr val="dk1"/>
                </a:solidFill>
              </a:rPr>
              <a:t>Ai înțeles mai multe vizionând acest clip?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Pasărea în spațiu arată ca o pasăre al cărei cap și corp sunt lipite. În această sculptură, Brâncuși a vrut să arate o pasăre în zbor, în mișcare. Toată viața, Brâncuși a căutat ,,esența’’ zborului. Esența, adică ideea despre ceva, cum ar fi ideea de a zbura.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1"/>
                </a:solidFill>
              </a:rPr>
              <a:t>Brâncuși a spus: “Nu am vrut să sculptez pasărea, am vrut să sculptez zborul”.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3093" y="1847100"/>
            <a:ext cx="3296057" cy="291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8788" y="1847100"/>
            <a:ext cx="2136162" cy="31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/>
          <p:nvPr/>
        </p:nvSpPr>
        <p:spPr>
          <a:xfrm>
            <a:off x="149475" y="19925"/>
            <a:ext cx="3638700" cy="45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</a:rPr>
              <a:t>Brâncuși a fost fascinat de ideea de </a:t>
            </a:r>
            <a:r>
              <a:rPr b="1" lang="ro" sz="1900">
                <a:solidFill>
                  <a:schemeClr val="dk1"/>
                </a:solidFill>
              </a:rPr>
              <a:t>zbor</a:t>
            </a:r>
            <a:r>
              <a:rPr lang="ro" sz="1900">
                <a:solidFill>
                  <a:schemeClr val="dk1"/>
                </a:solidFill>
              </a:rPr>
              <a:t>, de libertate și de frumusețea formelor simple. De aceea a creat mai multe sculpturi inspirate din </a:t>
            </a:r>
            <a:r>
              <a:rPr b="1" lang="ro" sz="1900">
                <a:solidFill>
                  <a:schemeClr val="dk1"/>
                </a:solidFill>
              </a:rPr>
              <a:t>Măiastră</a:t>
            </a:r>
            <a:r>
              <a:rPr lang="ro" sz="1900">
                <a:solidFill>
                  <a:schemeClr val="dk1"/>
                </a:solidFill>
              </a:rPr>
              <a:t>, o pasăre magică din basmele românești. Păsările lui Brâncuși sunt făcute din bronz, marmură sau lemn. Brâncuși a realizat aproximativ 36–38 de lucrări inspirate de tema păsării (inclusiv „Măiastra”, „Pasărea în spațiu’’ și variantele lor) pe parcursul vieții.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sa fie mai clare sculpturile" id="130" name="Google Shape;13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3175" y="0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4"/>
          <p:cNvSpPr txBox="1"/>
          <p:nvPr/>
        </p:nvSpPr>
        <p:spPr>
          <a:xfrm>
            <a:off x="4292050" y="4761225"/>
            <a:ext cx="4344300" cy="2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>
                <a:solidFill>
                  <a:schemeClr val="dk2"/>
                </a:solidFill>
              </a:rPr>
              <a:t>Muzeul Pompidou, Paris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5"/>
          <p:cNvSpPr txBox="1"/>
          <p:nvPr/>
        </p:nvSpPr>
        <p:spPr>
          <a:xfrm>
            <a:off x="453525" y="19925"/>
            <a:ext cx="82365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Ansamblul Sculptural Constantin Brâncuși</a:t>
            </a:r>
            <a:r>
              <a:rPr lang="ro" sz="1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din Târgu Jiu, România, este un omagiu adus eroilor căzuți în Primul Război Mondial. Acesta include ,,Masa Tăcerii’’, ,,Coloana Infinitului’’ și ,,Poarta Sărutului’’.</a:t>
            </a:r>
            <a:endParaRPr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masa tacerii" id="139" name="Google Shape;13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55650"/>
            <a:ext cx="3062275" cy="3062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oana infinitului" id="140" name="Google Shape;14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0025" y="1042475"/>
            <a:ext cx="2289783" cy="4101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arta sărutului" id="141" name="Google Shape;14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7550" y="1040627"/>
            <a:ext cx="3716000" cy="3715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6"/>
          <p:cNvSpPr txBox="1"/>
          <p:nvPr/>
        </p:nvSpPr>
        <p:spPr>
          <a:xfrm>
            <a:off x="3729900" y="77800"/>
            <a:ext cx="49089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Coloana infinitului este foarte înaltă. Ea are aproape 30 de metri. Este formată din multe </a:t>
            </a:r>
            <a:r>
              <a:rPr b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elemente în formă de romb</a:t>
            </a: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puse unul peste altul, ca niște </a:t>
            </a:r>
            <a:r>
              <a:rPr i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mărgele gigantice</a:t>
            </a: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Pare că se ridică spre cer, fără să se termine vreodată.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Brâncuși a vrut să arate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ideea de infinit</a:t>
            </a: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ceva care continuă la nesfârșit.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Coloana este ca o </a:t>
            </a:r>
            <a:r>
              <a:rPr b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scară spre </a:t>
            </a:r>
            <a:endParaRPr b="1"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cer</a:t>
            </a: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b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Fiecare romb este un </a:t>
            </a:r>
            <a:r>
              <a:rPr b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 </a:t>
            </a:r>
            <a:endParaRPr b="1"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către înălțare</a:t>
            </a: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 amintește că putem crește 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mereu, că putem deveni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mai buni tot timpul.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coloana infinitului" id="149" name="Google Shape;14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9325" y="0"/>
            <a:ext cx="2814784" cy="504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52025" y="1600950"/>
            <a:ext cx="2293575" cy="344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56" name="Google Shape;15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7"/>
          <p:cNvSpPr txBox="1"/>
          <p:nvPr/>
        </p:nvSpPr>
        <p:spPr>
          <a:xfrm>
            <a:off x="5143625" y="19925"/>
            <a:ext cx="3917100" cy="47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ro" sz="1800">
                <a:solidFill>
                  <a:schemeClr val="dk1"/>
                </a:solidFill>
              </a:rPr>
              <a:t>                 </a:t>
            </a:r>
            <a:r>
              <a:rPr b="1" i="1" lang="ro" sz="1800">
                <a:solidFill>
                  <a:schemeClr val="dk1"/>
                </a:solidFill>
              </a:rPr>
              <a:t>    Masa tăcerii</a:t>
            </a:r>
            <a:endParaRPr b="1" i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" sz="1800">
                <a:solidFill>
                  <a:schemeClr val="dk1"/>
                </a:solidFill>
              </a:rPr>
              <a:t>Sculptura este alcătuită dintr-o masă rotundă din piatră și 12 scaune rotunde, așezate în cerc.</a:t>
            </a:r>
            <a:br>
              <a:rPr lang="ro" sz="1800">
                <a:solidFill>
                  <a:schemeClr val="dk1"/>
                </a:solidFill>
              </a:rPr>
            </a:br>
            <a:r>
              <a:rPr lang="ro" sz="1800">
                <a:solidFill>
                  <a:schemeClr val="dk1"/>
                </a:solidFill>
              </a:rPr>
              <a:t> Scaunele seamănă cu niște clopoței și par să te invite să te așezi.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" sz="1800">
                <a:solidFill>
                  <a:schemeClr val="dk1"/>
                </a:solidFill>
              </a:rPr>
              <a:t>Masa tăcerii poate reprezenta liniștea, calmul și momentul de gândire.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" sz="1800">
                <a:solidFill>
                  <a:schemeClr val="dk1"/>
                </a:solidFill>
              </a:rPr>
              <a:t>Ție ce îți inspiră această sculptură?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masa tacerii"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025" y="265375"/>
            <a:ext cx="4274900" cy="42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arta sărutului a lui Brâncuși. Un slide despre ea" id="163" name="Google Shape;1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338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69" name="Google Shape;16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9"/>
          <p:cNvSpPr txBox="1"/>
          <p:nvPr/>
        </p:nvSpPr>
        <p:spPr>
          <a:xfrm>
            <a:off x="3167850" y="19925"/>
            <a:ext cx="18906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2200">
                <a:solidFill>
                  <a:schemeClr val="dk2"/>
                </a:solidFill>
              </a:rPr>
              <a:t>Alte lucrări:</a:t>
            </a:r>
            <a:endParaRPr b="1" sz="2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1" name="Google Shape;17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075" y="413525"/>
            <a:ext cx="3900199" cy="431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 txBox="1"/>
          <p:nvPr/>
        </p:nvSpPr>
        <p:spPr>
          <a:xfrm>
            <a:off x="868075" y="526200"/>
            <a:ext cx="16179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Sărutul</a:t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173" name="Google Shape;17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8125" y="486451"/>
            <a:ext cx="3647325" cy="392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 txBox="1"/>
          <p:nvPr/>
        </p:nvSpPr>
        <p:spPr>
          <a:xfrm>
            <a:off x="5395000" y="4864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Măiastra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575" y="793288"/>
            <a:ext cx="4051800" cy="32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3613" y="104250"/>
            <a:ext cx="22574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 txBox="1"/>
          <p:nvPr/>
        </p:nvSpPr>
        <p:spPr>
          <a:xfrm>
            <a:off x="945575" y="3316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Peștele</a:t>
            </a:r>
            <a:endParaRPr/>
          </a:p>
        </p:txBody>
      </p:sp>
      <p:sp>
        <p:nvSpPr>
          <p:cNvPr id="184" name="Google Shape;184;p30"/>
          <p:cNvSpPr txBox="1"/>
          <p:nvPr/>
        </p:nvSpPr>
        <p:spPr>
          <a:xfrm>
            <a:off x="5960150" y="3316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Cocoșul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7825" y="135388"/>
            <a:ext cx="2793150" cy="44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4400" y="215850"/>
            <a:ext cx="4188500" cy="471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/>
        </p:nvSpPr>
        <p:spPr>
          <a:xfrm>
            <a:off x="884400" y="45762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Domnișoara Pogany</a:t>
            </a:r>
            <a:endParaRPr/>
          </a:p>
        </p:txBody>
      </p:sp>
      <p:sp>
        <p:nvSpPr>
          <p:cNvPr id="194" name="Google Shape;194;p31"/>
          <p:cNvSpPr txBox="1"/>
          <p:nvPr/>
        </p:nvSpPr>
        <p:spPr>
          <a:xfrm>
            <a:off x="4154775" y="598175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Cumințenia 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" sz="1800">
                <a:solidFill>
                  <a:schemeClr val="dk2"/>
                </a:solidFill>
              </a:rPr>
              <a:t>Pământului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/>
          <p:nvPr/>
        </p:nvSpPr>
        <p:spPr>
          <a:xfrm>
            <a:off x="799325" y="104250"/>
            <a:ext cx="4344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descr="Creeaza fundalul din acest slide, fara scris si fara poze, folosind aceleași culori" id="200" name="Google Shape;2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9936"/>
            <a:ext cx="9143545" cy="510338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2"/>
          <p:cNvSpPr txBox="1"/>
          <p:nvPr/>
        </p:nvSpPr>
        <p:spPr>
          <a:xfrm>
            <a:off x="938350" y="278025"/>
            <a:ext cx="7002900" cy="43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Referințe: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ro" sz="1800" u="sng">
                <a:solidFill>
                  <a:schemeClr val="hlink"/>
                </a:solidFill>
                <a:hlinkClick r:id="rId4"/>
              </a:rPr>
              <a:t>https://www.guggenheim.org/artwork/artist/constantin-brancusi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o" sz="1800" u="sng">
                <a:solidFill>
                  <a:schemeClr val="hlink"/>
                </a:solidFill>
                <a:hlinkClick r:id="rId5"/>
              </a:rPr>
              <a:t>https://www.icr.ro/pagini/constantin-brancusi-4004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o" sz="1800" u="sng">
                <a:solidFill>
                  <a:schemeClr val="hlink"/>
                </a:solidFill>
                <a:hlinkClick r:id="rId6"/>
              </a:rPr>
              <a:t>https://www.youtube.com/watch?v=WiHq8qLKPl4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ro" sz="1800">
                <a:solidFill>
                  <a:schemeClr val="dk2"/>
                </a:solidFill>
              </a:rPr>
              <a:t>imagini de tip Creative Commons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